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62" r:id="rId4"/>
    <p:sldId id="273" r:id="rId5"/>
    <p:sldId id="269" r:id="rId6"/>
    <p:sldId id="270" r:id="rId7"/>
    <p:sldId id="263" r:id="rId8"/>
    <p:sldId id="264" r:id="rId9"/>
    <p:sldId id="267" r:id="rId10"/>
    <p:sldId id="265" r:id="rId11"/>
    <p:sldId id="26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115" d="100"/>
          <a:sy n="115" d="100"/>
        </p:scale>
        <p:origin x="15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C5A1-A5DF-4064-A131-0C300545D86C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0DFB-024C-4A55-8FCB-E3190E1B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 smtClean="0"/>
              <a:t>Pinal County Air Quality Enforcement Action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AESA Compliance Assistance Seminar</a:t>
            </a:r>
          </a:p>
          <a:p>
            <a:pPr marL="0" indent="0" algn="ctr">
              <a:buNone/>
            </a:pPr>
            <a:r>
              <a:rPr lang="en-US" sz="2400" dirty="0"/>
              <a:t>February </a:t>
            </a:r>
            <a:r>
              <a:rPr lang="en-US" sz="2400" dirty="0" smtClean="0"/>
              <a:t>15, 2018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Josh </a:t>
            </a:r>
            <a:r>
              <a:rPr lang="en-US" sz="2400" dirty="0"/>
              <a:t>DeZeeuw		  </a:t>
            </a:r>
            <a:r>
              <a:rPr lang="en-US" sz="2400" dirty="0" smtClean="0"/>
              <a:t>                 </a:t>
            </a:r>
            <a:r>
              <a:rPr lang="en-US" sz="2400" dirty="0"/>
              <a:t>Kevin Costello</a:t>
            </a:r>
          </a:p>
          <a:p>
            <a:pPr marL="0" indent="0">
              <a:buNone/>
            </a:pPr>
            <a:r>
              <a:rPr lang="en-US" sz="2400" dirty="0"/>
              <a:t>   Air Quality Manager	          </a:t>
            </a:r>
            <a:r>
              <a:rPr lang="en-US" sz="2400" dirty="0" smtClean="0"/>
              <a:t>	           Deputy </a:t>
            </a:r>
            <a:r>
              <a:rPr lang="en-US" sz="2400" dirty="0"/>
              <a:t>County Attorney</a:t>
            </a:r>
          </a:p>
          <a:p>
            <a:pPr marL="0" indent="0">
              <a:buNone/>
            </a:pPr>
            <a:r>
              <a:rPr lang="en-US" sz="2400" dirty="0"/>
              <a:t>       520-866-6960			      520-866-6270	</a:t>
            </a:r>
          </a:p>
          <a:p>
            <a:pPr marL="0" indent="0">
              <a:buNone/>
            </a:pPr>
            <a:r>
              <a:rPr lang="en-US" sz="1600" dirty="0"/>
              <a:t>joshua.dezeeuw@pinalcountyaz.gov		Kevin.Costello@pinalcountyaz.gov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Order </a:t>
            </a:r>
            <a:r>
              <a:rPr lang="en-US" sz="3600" dirty="0"/>
              <a:t>of Abatement by </a:t>
            </a:r>
            <a:r>
              <a:rPr lang="en-US" sz="3600" dirty="0" smtClean="0"/>
              <a:t>Consent (OAC)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Utilized to collect penalties without going to court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If the two parties can come to an agreement, a settlement document is created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Defines the penalty and the date the penalty is due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Outlines any corrective actions that need to be taken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Lists the legal ramifications for failure to abide by the agreement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If the two parties cannot come to an agreement the situation may be referred to the Pinal County Attorney’s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Supplemental Environmental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An Order of Abatement by consent </a:t>
            </a:r>
            <a:r>
              <a:rPr lang="en-US" sz="2800" i="1" dirty="0"/>
              <a:t>may</a:t>
            </a:r>
            <a:r>
              <a:rPr lang="en-US" sz="2800" dirty="0"/>
              <a:t> contain a </a:t>
            </a:r>
            <a:r>
              <a:rPr lang="en-US" sz="2800" dirty="0" smtClean="0"/>
              <a:t>Supplemental Environmental Project (SEP)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SEP is carried out as </a:t>
            </a:r>
            <a:r>
              <a:rPr lang="en-US" sz="2800" u="sng" dirty="0"/>
              <a:t>part</a:t>
            </a:r>
            <a:r>
              <a:rPr lang="en-US" sz="2800" dirty="0"/>
              <a:t> of the penalty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Money spent to implement this project will count as a portion of the penalty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Clearly defined goals, reporting and milestones will be required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SEP must result in emission reductions related to the violation</a:t>
            </a:r>
          </a:p>
        </p:txBody>
      </p:sp>
    </p:spTree>
    <p:extLst>
      <p:ext uri="{BB962C8B-B14F-4D97-AF65-F5344CB8AC3E}">
        <p14:creationId xmlns:p14="http://schemas.microsoft.com/office/powerpoint/2010/main" val="10522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Josh DeZeeuw		</a:t>
            </a:r>
            <a:r>
              <a:rPr lang="en-US" dirty="0"/>
              <a:t> </a:t>
            </a:r>
            <a:r>
              <a:rPr lang="en-US" dirty="0" smtClean="0"/>
              <a:t>   Kevin Costello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   Air Quality Manager	          Deputy County Attorney</a:t>
            </a:r>
          </a:p>
          <a:p>
            <a:pPr marL="0" indent="0">
              <a:buNone/>
            </a:pPr>
            <a:r>
              <a:rPr lang="en-US" sz="2800" dirty="0" smtClean="0"/>
              <a:t>       520-866-6960			      520-866-6270	</a:t>
            </a:r>
          </a:p>
          <a:p>
            <a:pPr marL="0" indent="0">
              <a:buNone/>
            </a:pPr>
            <a:r>
              <a:rPr lang="en-US" sz="1800" dirty="0" smtClean="0"/>
              <a:t>joshua.dezeeuw@pinalcountyaz.gov		Kevin.Costello@pinalcountyaz.gov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37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/>
              <a:t>What You Should Learn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Pinal </a:t>
            </a:r>
            <a:r>
              <a:rPr lang="en-US" dirty="0"/>
              <a:t>County enforcement process</a:t>
            </a:r>
          </a:p>
          <a:p>
            <a:r>
              <a:rPr lang="en-US" dirty="0"/>
              <a:t>Types of enforcement action</a:t>
            </a:r>
          </a:p>
          <a:p>
            <a:r>
              <a:rPr lang="en-US" dirty="0"/>
              <a:t>Common violations</a:t>
            </a:r>
          </a:p>
          <a:p>
            <a:r>
              <a:rPr lang="en-US" dirty="0"/>
              <a:t>How to avoid enforcement 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Overview of the Enforcement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800" dirty="0"/>
              <a:t>Site inspection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Complaint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inspection</a:t>
            </a:r>
          </a:p>
          <a:p>
            <a:r>
              <a:rPr lang="en-US" sz="2800" dirty="0"/>
              <a:t>Report submitted to Air Quality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Violations noted during inspection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Photos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Enforcement action is NOT determined at the site</a:t>
            </a:r>
          </a:p>
          <a:p>
            <a:r>
              <a:rPr lang="en-US" sz="2800" dirty="0"/>
              <a:t>Determination of enforcement route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Informal Notice of Opportunity to Correct (NOC)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Formal Notice of Opportunity to Correct (NOC)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Notice of Violation (NOV)</a:t>
            </a:r>
          </a:p>
        </p:txBody>
      </p:sp>
    </p:spTree>
    <p:extLst>
      <p:ext uri="{BB962C8B-B14F-4D97-AF65-F5344CB8AC3E}">
        <p14:creationId xmlns:p14="http://schemas.microsoft.com/office/powerpoint/2010/main" val="4695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NOT a Notice of </a:t>
            </a:r>
            <a:r>
              <a:rPr lang="en-US" dirty="0" smtClean="0"/>
              <a:t>Violation</a:t>
            </a:r>
            <a:br>
              <a:rPr lang="en-US" dirty="0" smtClean="0"/>
            </a:br>
            <a:r>
              <a:rPr lang="en-US" dirty="0" smtClean="0"/>
              <a:t>. . . </a:t>
            </a:r>
            <a:r>
              <a:rPr lang="en-US" dirty="0"/>
              <a:t>o</a:t>
            </a:r>
            <a:r>
              <a:rPr lang="en-US" dirty="0" smtClean="0"/>
              <a:t>r a Ticket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84" y="1600200"/>
            <a:ext cx="3991616" cy="5069522"/>
          </a:xfrm>
        </p:spPr>
      </p:pic>
    </p:spTree>
    <p:extLst>
      <p:ext uri="{BB962C8B-B14F-4D97-AF65-F5344CB8AC3E}">
        <p14:creationId xmlns:p14="http://schemas.microsoft.com/office/powerpoint/2010/main" val="35868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 Violations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Did not maintain the required records</a:t>
            </a:r>
          </a:p>
          <a:p>
            <a:r>
              <a:rPr lang="en-US" sz="2800" dirty="0"/>
              <a:t>Did not submit the required reports</a:t>
            </a:r>
          </a:p>
          <a:p>
            <a:r>
              <a:rPr lang="en-US" sz="2800" dirty="0"/>
              <a:t>Changed the process/equipment without a permit revision</a:t>
            </a:r>
          </a:p>
          <a:p>
            <a:r>
              <a:rPr lang="en-US" sz="2800" dirty="0"/>
              <a:t>Added capacity to the process without a permit revision</a:t>
            </a:r>
          </a:p>
          <a:p>
            <a:r>
              <a:rPr lang="en-US" sz="2800" dirty="0"/>
              <a:t>Did not maintain pollution control equipment</a:t>
            </a:r>
          </a:p>
          <a:p>
            <a:r>
              <a:rPr lang="en-US" sz="2800" dirty="0"/>
              <a:t>Did not conduct stack test (performance test) </a:t>
            </a:r>
          </a:p>
          <a:p>
            <a:r>
              <a:rPr lang="en-US" sz="2800" dirty="0"/>
              <a:t>Did not pay annual permit fee</a:t>
            </a:r>
          </a:p>
          <a:p>
            <a:r>
              <a:rPr lang="en-US" sz="2800" dirty="0"/>
              <a:t>Discovery of unpermitted equipment</a:t>
            </a:r>
          </a:p>
        </p:txBody>
      </p:sp>
    </p:spTree>
    <p:extLst>
      <p:ext uri="{BB962C8B-B14F-4D97-AF65-F5344CB8AC3E}">
        <p14:creationId xmlns:p14="http://schemas.microsoft.com/office/powerpoint/2010/main" val="31992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Ways to Prevent Enforcement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Most Notices of </a:t>
            </a:r>
            <a:r>
              <a:rPr lang="en-US" sz="2800" dirty="0" smtClean="0"/>
              <a:t>Violation </a:t>
            </a:r>
            <a:r>
              <a:rPr lang="en-US" sz="2800" dirty="0"/>
              <a:t>have a common thread: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operator did not read the permit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operator did not understand the permit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operator did not include all equipment in original permit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best way to prevent a </a:t>
            </a:r>
            <a:r>
              <a:rPr lang="en-US" sz="2800" dirty="0" smtClean="0"/>
              <a:t>Notice of Violation </a:t>
            </a:r>
            <a:r>
              <a:rPr lang="en-US" sz="2800" dirty="0"/>
              <a:t>is to read your permit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Have a copy of your permit readily accessible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Thoroughly read the document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Call and ask questions</a:t>
            </a:r>
          </a:p>
        </p:txBody>
      </p:sp>
    </p:spTree>
    <p:extLst>
      <p:ext uri="{BB962C8B-B14F-4D97-AF65-F5344CB8AC3E}">
        <p14:creationId xmlns:p14="http://schemas.microsoft.com/office/powerpoint/2010/main" val="27918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Informal </a:t>
            </a:r>
            <a:r>
              <a:rPr lang="en-US" sz="3600" dirty="0"/>
              <a:t>Notice of Opportunity to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Minor violation of a standard</a:t>
            </a:r>
          </a:p>
          <a:p>
            <a:r>
              <a:rPr lang="en-US" sz="2800" dirty="0"/>
              <a:t>Easily correctible</a:t>
            </a:r>
          </a:p>
          <a:p>
            <a:r>
              <a:rPr lang="en-US" sz="2800" dirty="0"/>
              <a:t>Not listed in ARS § 41-1009.E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Committed intentionally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Correctable within a reasonable period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Evidence of a pattern of noncompliance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risk to any person, the public health, safety or welfare or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03" y="4572000"/>
            <a:ext cx="7630794" cy="198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Formal </a:t>
            </a:r>
            <a:r>
              <a:rPr lang="en-US" sz="3600" dirty="0"/>
              <a:t>Notice of Opportunity to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Gives the source 30 days to provide a written correction plan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speed in which the plan is implemented will be reviewed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penalty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response or an inappropriate response may lead to a Notice of Violation</a:t>
            </a:r>
          </a:p>
        </p:txBody>
      </p:sp>
    </p:spTree>
    <p:extLst>
      <p:ext uri="{BB962C8B-B14F-4D97-AF65-F5344CB8AC3E}">
        <p14:creationId xmlns:p14="http://schemas.microsoft.com/office/powerpoint/2010/main" val="9388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Notice </a:t>
            </a:r>
            <a:r>
              <a:rPr lang="en-US" sz="3600" dirty="0"/>
              <a:t>of </a:t>
            </a:r>
            <a:r>
              <a:rPr lang="en-US" sz="3600" dirty="0" smtClean="0"/>
              <a:t>Violation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Used for more serious violations and when NOC failed to resolve the violation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Gives the source 30 days to respond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response could refute the violations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response could explain why the situation occurred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response could explain how the situation has been resolved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Utilized when penalties are sought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No response could result in a referral to the Pinal County Attorney’s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532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Pinal County Air Quality Enforcement Action</vt:lpstr>
      <vt:lpstr>What You Should Learn Today</vt:lpstr>
      <vt:lpstr>Overview of the Enforcement Process</vt:lpstr>
      <vt:lpstr>This is NOT a Notice of Violation . . . or a Ticket</vt:lpstr>
      <vt:lpstr>Common Violations</vt:lpstr>
      <vt:lpstr>Ways to Prevent Enforcement Action</vt:lpstr>
      <vt:lpstr>Informal Notice of Opportunity to Correct</vt:lpstr>
      <vt:lpstr>Formal Notice of Opportunity to Correct</vt:lpstr>
      <vt:lpstr>Notice of Violation</vt:lpstr>
      <vt:lpstr>Order of Abatement by Consent (OAC)</vt:lpstr>
      <vt:lpstr>Supplemental Environmental Project</vt:lpstr>
      <vt:lpstr>Questions?</vt:lpstr>
    </vt:vector>
  </TitlesOfParts>
  <Company>PINAL COUNTY GOVT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Attorney’s role in Enforcment</dc:title>
  <dc:creator>kevinc</dc:creator>
  <cp:lastModifiedBy>joshuad</cp:lastModifiedBy>
  <cp:revision>18</cp:revision>
  <dcterms:created xsi:type="dcterms:W3CDTF">2017-01-06T20:01:20Z</dcterms:created>
  <dcterms:modified xsi:type="dcterms:W3CDTF">2018-02-09T21:54:05Z</dcterms:modified>
</cp:coreProperties>
</file>